
<file path=[Content_Types].xml><?xml version="1.0" encoding="utf-8"?>
<Types xmlns="http://schemas.openxmlformats.org/package/2006/content-types">
  <Default Extension="wav" ContentType="audio/x-wav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63" r:id="rId3"/>
    <p:sldId id="258" r:id="rId4"/>
    <p:sldId id="259" r:id="rId5"/>
    <p:sldId id="260" r:id="rId6"/>
    <p:sldId id="261" r:id="rId7"/>
  </p:sldIdLst>
  <p:sldSz cx="12192000" cy="6858000"/>
  <p:notesSz cx="6858000" cy="9144000"/>
  <p:embeddedFontLst>
    <p:embeddedFont>
      <p:font typeface="微软雅黑" panose="020B0503020204020204" charset="-122"/>
      <p:regular r:id="rId11"/>
    </p:embeddedFont>
  </p:embeddedFontLst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3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75.xml"/><Relationship Id="rId11" Type="http://schemas.openxmlformats.org/officeDocument/2006/relationships/font" Target="fonts/font1.fntdata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audio1.wav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audio" Target="../media/audio1.wav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6" Type="http://schemas.openxmlformats.org/officeDocument/2006/relationships/audio" Target="../media/audio1.wav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7" Type="http://schemas.openxmlformats.org/officeDocument/2006/relationships/audio" Target="../media/audio1.wav"/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audio" Target="../media/audio1.wav"/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audio" Target="../media/audio1.wav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0" Type="http://schemas.openxmlformats.org/officeDocument/2006/relationships/audio" Target="../media/audio1.wav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6" Type="http://schemas.openxmlformats.org/officeDocument/2006/relationships/audio" Target="../media/audio1.wav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5" Type="http://schemas.openxmlformats.org/officeDocument/2006/relationships/audio" Target="../media/audio1.wav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7" Type="http://schemas.openxmlformats.org/officeDocument/2006/relationships/audio" Target="../media/audio1.wav"/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7" name="coin.wav"/>
          </p:stSnd>
        </p:sndAc>
      </p:transition>
    </mc:Choice>
    <mc:Fallback>
      <p:transition spd="slow">
        <p:fade/>
        <p:sndAc>
          <p:stSnd>
            <p:snd r:embed="rId7" name="coin.wav"/>
          </p:stSnd>
        </p:sndAc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6" name="coin.wav"/>
          </p:stSnd>
        </p:sndAc>
      </p:transition>
    </mc:Choice>
    <mc:Fallback>
      <p:transition spd="slow">
        <p:fade/>
        <p:sndAc>
          <p:stSnd>
            <p:snd r:embed="rId6" name="coin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7" name="coin.wav"/>
          </p:stSnd>
        </p:sndAc>
      </p:transition>
    </mc:Choice>
    <mc:Fallback>
      <p:transition spd="slow">
        <p:fade/>
        <p:sndAc>
          <p:stSnd>
            <p:snd r:embed="rId7" name="coin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7" name="coin.wav"/>
          </p:stSnd>
        </p:sndAc>
      </p:transition>
    </mc:Choice>
    <mc:Fallback>
      <p:transition spd="slow">
        <p:fade/>
        <p:sndAc>
          <p:stSnd>
            <p:snd r:embed="rId7" name="coin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7" name="coin.wav"/>
          </p:stSnd>
        </p:sndAc>
      </p:transition>
    </mc:Choice>
    <mc:Fallback>
      <p:transition spd="slow">
        <p:fade/>
        <p:sndAc>
          <p:stSnd>
            <p:snd r:embed="rId7" name="coin.wav"/>
          </p:stSnd>
        </p:sndAc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8" name="coin.wav"/>
          </p:stSnd>
        </p:sndAc>
      </p:transition>
    </mc:Choice>
    <mc:Fallback>
      <p:transition spd="slow">
        <p:fade/>
        <p:sndAc>
          <p:stSnd>
            <p:snd r:embed="rId8" name="coin.wav"/>
          </p:stSnd>
        </p:sndAc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10" name="coin.wav"/>
          </p:stSnd>
        </p:sndAc>
      </p:transition>
    </mc:Choice>
    <mc:Fallback>
      <p:transition spd="slow">
        <p:fade/>
        <p:sndAc>
          <p:stSnd>
            <p:snd r:embed="rId10" name="coin.wav"/>
          </p:stSnd>
        </p:sndAc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6" name="coin.wav"/>
          </p:stSnd>
        </p:sndAc>
      </p:transition>
    </mc:Choice>
    <mc:Fallback>
      <p:transition spd="slow">
        <p:fade/>
        <p:sndAc>
          <p:stSnd>
            <p:snd r:embed="rId6" name="coin.wav"/>
          </p:stSnd>
        </p:sndAc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5" name="coin.wav"/>
          </p:stSnd>
        </p:sndAc>
      </p:transition>
    </mc:Choice>
    <mc:Fallback>
      <p:transition spd="slow">
        <p:fade/>
        <p:sndAc>
          <p:stSnd>
            <p:snd r:embed="rId5" name="coin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8" name="coin.wav"/>
          </p:stSnd>
        </p:sndAc>
      </p:transition>
    </mc:Choice>
    <mc:Fallback>
      <p:transition spd="slow">
        <p:fade/>
        <p:sndAc>
          <p:stSnd>
            <p:snd r:embed="rId8" name="coin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7" name="coin.wav"/>
          </p:stSnd>
        </p:sndAc>
      </p:transition>
    </mc:Choice>
    <mc:Fallback>
      <p:transition spd="slow">
        <p:fade/>
        <p:sndAc>
          <p:stSnd>
            <p:snd r:embed="rId7" name="coin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audio" Target="../media/audio1.wav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18" name="coin.wav"/>
          </p:stSnd>
        </p:sndAc>
      </p:transition>
    </mc:Choice>
    <mc:Fallback>
      <p:transition spd="slow">
        <p:fade/>
        <p:sndAc>
          <p:stSnd>
            <p:snd r:embed="rId18" name="coin.wav"/>
          </p:stSnd>
        </p:sndAc>
      </p:transition>
    </mc:Fallback>
  </mc:AlternateConten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audio1.wav"/><Relationship Id="rId1" Type="http://schemas.openxmlformats.org/officeDocument/2006/relationships/tags" Target="../tags/tag63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audio" Target="../media/audio1.wav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audio" Target="../media/audio1.wav"/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社会实践板块</a:t>
            </a:r>
            <a:r>
              <a:rPr lang="zh-CN" altLang="en-US"/>
              <a:t>作业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zh-CN" altLang="en-US"/>
              <a:t>高一</a:t>
            </a:r>
            <a:r>
              <a:rPr lang="en-US" altLang="zh-CN"/>
              <a:t>7</a:t>
            </a:r>
            <a:r>
              <a:rPr lang="zh-CN" altLang="en-US"/>
              <a:t>班</a:t>
            </a:r>
            <a:endParaRPr lang="zh-CN" altLang="en-US"/>
          </a:p>
          <a:p>
            <a:r>
              <a:rPr lang="zh-CN" altLang="en-US"/>
              <a:t>邓传</a:t>
            </a:r>
            <a:r>
              <a:rPr lang="zh-CN" altLang="en-US"/>
              <a:t>琛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2" name="coin.wav"/>
          </p:stSnd>
        </p:sndAc>
      </p:transition>
    </mc:Choice>
    <mc:Fallback>
      <p:transition spd="slow">
        <p:fade/>
        <p:sndAc>
          <p:stSnd>
            <p:snd r:embed="rId2" name="coin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4" name="矩形 23"/>
          <p:cNvSpPr/>
          <p:nvPr/>
        </p:nvSpPr>
        <p:spPr>
          <a:xfrm>
            <a:off x="-27305" y="0"/>
            <a:ext cx="12219305" cy="6936740"/>
          </a:xfrm>
          <a:prstGeom prst="rect">
            <a:avLst/>
          </a:prstGeom>
          <a:gradFill>
            <a:gsLst>
              <a:gs pos="0">
                <a:schemeClr val="tx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8" name="任意多边形 7"/>
          <p:cNvSpPr>
            <a:spLocks noChangeAspect="1"/>
          </p:cNvSpPr>
          <p:nvPr/>
        </p:nvSpPr>
        <p:spPr>
          <a:xfrm rot="2580000">
            <a:off x="6142176" y="-1910245"/>
            <a:ext cx="10800000" cy="10800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537" h="8272">
                <a:moveTo>
                  <a:pt x="4148" y="0"/>
                </a:moveTo>
                <a:lnTo>
                  <a:pt x="4148" y="2070"/>
                </a:lnTo>
                <a:lnTo>
                  <a:pt x="4099" y="2073"/>
                </a:lnTo>
                <a:cubicBezTo>
                  <a:pt x="3018" y="2150"/>
                  <a:pt x="2156" y="2961"/>
                  <a:pt x="2073" y="3977"/>
                </a:cubicBezTo>
                <a:lnTo>
                  <a:pt x="2071" y="4014"/>
                </a:lnTo>
                <a:lnTo>
                  <a:pt x="0" y="4014"/>
                </a:lnTo>
                <a:lnTo>
                  <a:pt x="1" y="3976"/>
                </a:lnTo>
                <a:cubicBezTo>
                  <a:pt x="86" y="1818"/>
                  <a:pt x="1876" y="83"/>
                  <a:pt x="4104" y="1"/>
                </a:cubicBezTo>
                <a:lnTo>
                  <a:pt x="4148" y="0"/>
                </a:lnTo>
                <a:close/>
                <a:moveTo>
                  <a:pt x="4391" y="0"/>
                </a:moveTo>
                <a:lnTo>
                  <a:pt x="4434" y="1"/>
                </a:lnTo>
                <a:cubicBezTo>
                  <a:pt x="6661" y="83"/>
                  <a:pt x="8451" y="1818"/>
                  <a:pt x="8536" y="3976"/>
                </a:cubicBezTo>
                <a:lnTo>
                  <a:pt x="8537" y="4014"/>
                </a:lnTo>
                <a:lnTo>
                  <a:pt x="6466" y="4014"/>
                </a:lnTo>
                <a:lnTo>
                  <a:pt x="6464" y="3977"/>
                </a:lnTo>
                <a:cubicBezTo>
                  <a:pt x="6382" y="2961"/>
                  <a:pt x="5519" y="2150"/>
                  <a:pt x="4438" y="2073"/>
                </a:cubicBezTo>
                <a:lnTo>
                  <a:pt x="4391" y="2070"/>
                </a:lnTo>
                <a:lnTo>
                  <a:pt x="4391" y="0"/>
                </a:lnTo>
                <a:close/>
                <a:moveTo>
                  <a:pt x="0" y="4257"/>
                </a:moveTo>
                <a:lnTo>
                  <a:pt x="2071" y="4257"/>
                </a:lnTo>
                <a:lnTo>
                  <a:pt x="2073" y="4295"/>
                </a:lnTo>
                <a:cubicBezTo>
                  <a:pt x="2156" y="5311"/>
                  <a:pt x="3018" y="6121"/>
                  <a:pt x="4099" y="6199"/>
                </a:cubicBezTo>
                <a:lnTo>
                  <a:pt x="4148" y="6201"/>
                </a:lnTo>
                <a:lnTo>
                  <a:pt x="4148" y="8272"/>
                </a:lnTo>
                <a:lnTo>
                  <a:pt x="4104" y="8270"/>
                </a:lnTo>
                <a:cubicBezTo>
                  <a:pt x="1876" y="8188"/>
                  <a:pt x="86" y="6454"/>
                  <a:pt x="1" y="4296"/>
                </a:cubicBezTo>
                <a:lnTo>
                  <a:pt x="0" y="4257"/>
                </a:lnTo>
                <a:close/>
                <a:moveTo>
                  <a:pt x="6465" y="4257"/>
                </a:moveTo>
                <a:lnTo>
                  <a:pt x="8536" y="4257"/>
                </a:lnTo>
                <a:lnTo>
                  <a:pt x="8535" y="4296"/>
                </a:lnTo>
                <a:cubicBezTo>
                  <a:pt x="8450" y="6454"/>
                  <a:pt x="6660" y="8188"/>
                  <a:pt x="4433" y="8270"/>
                </a:cubicBezTo>
                <a:lnTo>
                  <a:pt x="4390" y="8272"/>
                </a:lnTo>
                <a:lnTo>
                  <a:pt x="4390" y="6201"/>
                </a:lnTo>
                <a:lnTo>
                  <a:pt x="4437" y="6199"/>
                </a:lnTo>
                <a:cubicBezTo>
                  <a:pt x="5518" y="6121"/>
                  <a:pt x="6381" y="5311"/>
                  <a:pt x="6463" y="4295"/>
                </a:cubicBezTo>
                <a:lnTo>
                  <a:pt x="6465" y="4257"/>
                </a:lnTo>
                <a:close/>
              </a:path>
            </a:pathLst>
          </a:custGeom>
          <a:ln>
            <a:noFill/>
          </a:ln>
          <a:effectLst>
            <a:outerShdw blurRad="508000" sx="102000" sy="102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574675" y="781685"/>
            <a:ext cx="5612130" cy="47999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关于“龙”的成语、诗句和对联：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成语：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龙飞凤舞 龙马精神 龙潭虎穴 龙腾虎跃 龙争虎斗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龙行虎步 龙生九子 龙潭虎穴 龙腾虎跃 龙吟虎啸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诗句：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龙腾盛世，风调雨顺；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龙吟虎啸，天下太平。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龙年新年祝词：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值龙年到来，祝愿您身体健康，龙精虎猛，事业蒸蒸日上，家庭幸福美满，财源广进，心想事成。祝您新年快乐，万事如意！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属于我自己的龙年新年对联：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龙腾虎跃迎新春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鸿运当头贺大吉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29" name="文本框 28"/>
          <p:cNvSpPr txBox="1"/>
          <p:nvPr>
            <p:custDataLst>
              <p:tags r:id="rId2"/>
            </p:custDataLst>
          </p:nvPr>
        </p:nvSpPr>
        <p:spPr>
          <a:xfrm>
            <a:off x="1120140" y="685800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97580" y="2148205"/>
            <a:ext cx="26206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  <a:sym typeface="+mn-ea"/>
              </a:rPr>
              <a:t>对联：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  <a:sym typeface="+mn-ea"/>
              </a:rPr>
              <a:t>龙翔凤舞迎祥瑞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  <a:sym typeface="+mn-ea"/>
              </a:rPr>
              <a:t>虎啸龙吟庆大吉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4" name="coin.wav"/>
          </p:stSnd>
        </p:sndAc>
      </p:transition>
    </mc:Choice>
    <mc:Fallback>
      <p:transition spd="slow">
        <p:fade/>
        <p:sndAc>
          <p:stSnd>
            <p:snd r:embed="rId4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  <p:bldP spid="2" grpId="0"/>
      <p:bldP spid="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4" name="矩形 23"/>
          <p:cNvSpPr/>
          <p:nvPr/>
        </p:nvSpPr>
        <p:spPr>
          <a:xfrm>
            <a:off x="0" y="0"/>
            <a:ext cx="12219305" cy="6898640"/>
          </a:xfrm>
          <a:prstGeom prst="rect">
            <a:avLst/>
          </a:prstGeom>
          <a:gradFill>
            <a:gsLst>
              <a:gs pos="0">
                <a:schemeClr val="tx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8" name="任意多边形 7"/>
          <p:cNvSpPr>
            <a:spLocks noChangeAspect="1"/>
          </p:cNvSpPr>
          <p:nvPr/>
        </p:nvSpPr>
        <p:spPr>
          <a:xfrm rot="18780000">
            <a:off x="6148754" y="-2177547"/>
            <a:ext cx="10800000" cy="1080000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537" h="8272">
                <a:moveTo>
                  <a:pt x="4148" y="0"/>
                </a:moveTo>
                <a:lnTo>
                  <a:pt x="4148" y="2070"/>
                </a:lnTo>
                <a:lnTo>
                  <a:pt x="4099" y="2073"/>
                </a:lnTo>
                <a:cubicBezTo>
                  <a:pt x="3018" y="2150"/>
                  <a:pt x="2156" y="2961"/>
                  <a:pt x="2073" y="3977"/>
                </a:cubicBezTo>
                <a:lnTo>
                  <a:pt x="2071" y="4014"/>
                </a:lnTo>
                <a:lnTo>
                  <a:pt x="0" y="4014"/>
                </a:lnTo>
                <a:lnTo>
                  <a:pt x="1" y="3976"/>
                </a:lnTo>
                <a:cubicBezTo>
                  <a:pt x="86" y="1818"/>
                  <a:pt x="1876" y="83"/>
                  <a:pt x="4104" y="1"/>
                </a:cubicBezTo>
                <a:lnTo>
                  <a:pt x="4148" y="0"/>
                </a:lnTo>
                <a:close/>
                <a:moveTo>
                  <a:pt x="4391" y="0"/>
                </a:moveTo>
                <a:lnTo>
                  <a:pt x="4434" y="1"/>
                </a:lnTo>
                <a:cubicBezTo>
                  <a:pt x="6661" y="83"/>
                  <a:pt x="8451" y="1818"/>
                  <a:pt x="8536" y="3976"/>
                </a:cubicBezTo>
                <a:lnTo>
                  <a:pt x="8537" y="4014"/>
                </a:lnTo>
                <a:lnTo>
                  <a:pt x="6466" y="4014"/>
                </a:lnTo>
                <a:lnTo>
                  <a:pt x="6464" y="3977"/>
                </a:lnTo>
                <a:cubicBezTo>
                  <a:pt x="6382" y="2961"/>
                  <a:pt x="5519" y="2150"/>
                  <a:pt x="4438" y="2073"/>
                </a:cubicBezTo>
                <a:lnTo>
                  <a:pt x="4391" y="2070"/>
                </a:lnTo>
                <a:lnTo>
                  <a:pt x="4391" y="0"/>
                </a:lnTo>
                <a:close/>
                <a:moveTo>
                  <a:pt x="0" y="4257"/>
                </a:moveTo>
                <a:lnTo>
                  <a:pt x="2071" y="4257"/>
                </a:lnTo>
                <a:lnTo>
                  <a:pt x="2073" y="4295"/>
                </a:lnTo>
                <a:cubicBezTo>
                  <a:pt x="2156" y="5311"/>
                  <a:pt x="3018" y="6121"/>
                  <a:pt x="4099" y="6199"/>
                </a:cubicBezTo>
                <a:lnTo>
                  <a:pt x="4148" y="6201"/>
                </a:lnTo>
                <a:lnTo>
                  <a:pt x="4148" y="8272"/>
                </a:lnTo>
                <a:lnTo>
                  <a:pt x="4104" y="8270"/>
                </a:lnTo>
                <a:cubicBezTo>
                  <a:pt x="1876" y="8188"/>
                  <a:pt x="86" y="6454"/>
                  <a:pt x="1" y="4296"/>
                </a:cubicBezTo>
                <a:lnTo>
                  <a:pt x="0" y="4257"/>
                </a:lnTo>
                <a:close/>
                <a:moveTo>
                  <a:pt x="6465" y="4257"/>
                </a:moveTo>
                <a:lnTo>
                  <a:pt x="8536" y="4257"/>
                </a:lnTo>
                <a:lnTo>
                  <a:pt x="8535" y="4296"/>
                </a:lnTo>
                <a:cubicBezTo>
                  <a:pt x="8450" y="6454"/>
                  <a:pt x="6660" y="8188"/>
                  <a:pt x="4433" y="8270"/>
                </a:cubicBezTo>
                <a:lnTo>
                  <a:pt x="4390" y="8272"/>
                </a:lnTo>
                <a:lnTo>
                  <a:pt x="4390" y="6201"/>
                </a:lnTo>
                <a:lnTo>
                  <a:pt x="4437" y="6199"/>
                </a:lnTo>
                <a:cubicBezTo>
                  <a:pt x="5518" y="6121"/>
                  <a:pt x="6381" y="5311"/>
                  <a:pt x="6463" y="4295"/>
                </a:cubicBezTo>
                <a:lnTo>
                  <a:pt x="6465" y="4257"/>
                </a:lnTo>
                <a:close/>
              </a:path>
            </a:pathLst>
          </a:custGeom>
          <a:ln>
            <a:noFill/>
          </a:ln>
          <a:effectLst>
            <a:outerShdw blurRad="508000" sx="102000" sy="102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/>
          </a:p>
        </p:txBody>
      </p:sp>
      <p:sp>
        <p:nvSpPr>
          <p:cNvPr id="25" name="文本框 24"/>
          <p:cNvSpPr txBox="1"/>
          <p:nvPr>
            <p:custDataLst>
              <p:tags r:id="rId2"/>
            </p:custDataLst>
          </p:nvPr>
        </p:nvSpPr>
        <p:spPr>
          <a:xfrm>
            <a:off x="1120140" y="-429260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247140" y="689864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20140" y="586105"/>
            <a:ext cx="4975860" cy="59080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刘备（名）：玄德（字）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刘备的名字是刘备，"刘"是他的姓，"备"是他的名，而"玄德"是他的字。"玄"意味深远，"德"意味美德，这个字寓意深邃美好，也反映了刘备个人的品质和抱负。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曹操（名）：孟德（字）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曹操的名字是曹操，"曹"是他的姓，"操"是他的名，而"孟德"是他的字。"孟"是一个常见的名字，而"德"则与“美德”有关，这个字也反映了曹操个人的品质和抱负。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李白（名）：太白（字）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李白的名字是李白，"李"是他的姓，"白"是他的名，而"太白"是他的字。"太"表示极其，超越一般，"白"可能暗示了他的高洁或者清白无暇。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zh-CN" altLang="en-US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而我字</a:t>
            </a:r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“空明”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5" name="coin.wav"/>
          </p:stSnd>
        </p:sndAc>
      </p:transition>
    </mc:Choice>
    <mc:Fallback>
      <p:transition spd="slow">
        <p:fade/>
        <p:sndAc>
          <p:stSnd>
            <p:snd r:embed="rId5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4" name="矩形 23"/>
          <p:cNvSpPr/>
          <p:nvPr/>
        </p:nvSpPr>
        <p:spPr>
          <a:xfrm>
            <a:off x="-27305" y="-40640"/>
            <a:ext cx="12219305" cy="6898640"/>
          </a:xfrm>
          <a:prstGeom prst="rect">
            <a:avLst/>
          </a:prstGeom>
          <a:gradFill>
            <a:gsLst>
              <a:gs pos="0">
                <a:schemeClr val="tx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8" name="任意多边形 7"/>
          <p:cNvSpPr>
            <a:spLocks noChangeAspect="1"/>
          </p:cNvSpPr>
          <p:nvPr/>
        </p:nvSpPr>
        <p:spPr>
          <a:xfrm rot="13380000">
            <a:off x="6202045" y="-2397760"/>
            <a:ext cx="10726420" cy="107264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537" h="8272">
                <a:moveTo>
                  <a:pt x="4148" y="0"/>
                </a:moveTo>
                <a:lnTo>
                  <a:pt x="4148" y="2070"/>
                </a:lnTo>
                <a:lnTo>
                  <a:pt x="4099" y="2073"/>
                </a:lnTo>
                <a:cubicBezTo>
                  <a:pt x="3018" y="2150"/>
                  <a:pt x="2156" y="2961"/>
                  <a:pt x="2073" y="3977"/>
                </a:cubicBezTo>
                <a:lnTo>
                  <a:pt x="2071" y="4014"/>
                </a:lnTo>
                <a:lnTo>
                  <a:pt x="0" y="4014"/>
                </a:lnTo>
                <a:lnTo>
                  <a:pt x="1" y="3976"/>
                </a:lnTo>
                <a:cubicBezTo>
                  <a:pt x="86" y="1818"/>
                  <a:pt x="1876" y="83"/>
                  <a:pt x="4104" y="1"/>
                </a:cubicBezTo>
                <a:lnTo>
                  <a:pt x="4148" y="0"/>
                </a:lnTo>
                <a:close/>
                <a:moveTo>
                  <a:pt x="4391" y="0"/>
                </a:moveTo>
                <a:lnTo>
                  <a:pt x="4434" y="1"/>
                </a:lnTo>
                <a:cubicBezTo>
                  <a:pt x="6661" y="83"/>
                  <a:pt x="8451" y="1818"/>
                  <a:pt x="8536" y="3976"/>
                </a:cubicBezTo>
                <a:lnTo>
                  <a:pt x="8537" y="4014"/>
                </a:lnTo>
                <a:lnTo>
                  <a:pt x="6466" y="4014"/>
                </a:lnTo>
                <a:lnTo>
                  <a:pt x="6464" y="3977"/>
                </a:lnTo>
                <a:cubicBezTo>
                  <a:pt x="6382" y="2961"/>
                  <a:pt x="5519" y="2150"/>
                  <a:pt x="4438" y="2073"/>
                </a:cubicBezTo>
                <a:lnTo>
                  <a:pt x="4391" y="2070"/>
                </a:lnTo>
                <a:lnTo>
                  <a:pt x="4391" y="0"/>
                </a:lnTo>
                <a:close/>
                <a:moveTo>
                  <a:pt x="0" y="4257"/>
                </a:moveTo>
                <a:lnTo>
                  <a:pt x="2071" y="4257"/>
                </a:lnTo>
                <a:lnTo>
                  <a:pt x="2073" y="4295"/>
                </a:lnTo>
                <a:cubicBezTo>
                  <a:pt x="2156" y="5311"/>
                  <a:pt x="3018" y="6121"/>
                  <a:pt x="4099" y="6199"/>
                </a:cubicBezTo>
                <a:lnTo>
                  <a:pt x="4148" y="6201"/>
                </a:lnTo>
                <a:lnTo>
                  <a:pt x="4148" y="8272"/>
                </a:lnTo>
                <a:lnTo>
                  <a:pt x="4104" y="8270"/>
                </a:lnTo>
                <a:cubicBezTo>
                  <a:pt x="1876" y="8188"/>
                  <a:pt x="86" y="6454"/>
                  <a:pt x="1" y="4296"/>
                </a:cubicBezTo>
                <a:lnTo>
                  <a:pt x="0" y="4257"/>
                </a:lnTo>
                <a:close/>
                <a:moveTo>
                  <a:pt x="6465" y="4257"/>
                </a:moveTo>
                <a:lnTo>
                  <a:pt x="8536" y="4257"/>
                </a:lnTo>
                <a:lnTo>
                  <a:pt x="8535" y="4296"/>
                </a:lnTo>
                <a:cubicBezTo>
                  <a:pt x="8450" y="6454"/>
                  <a:pt x="6660" y="8188"/>
                  <a:pt x="4433" y="8270"/>
                </a:cubicBezTo>
                <a:lnTo>
                  <a:pt x="4390" y="8272"/>
                </a:lnTo>
                <a:lnTo>
                  <a:pt x="4390" y="6201"/>
                </a:lnTo>
                <a:lnTo>
                  <a:pt x="4437" y="6199"/>
                </a:lnTo>
                <a:cubicBezTo>
                  <a:pt x="5518" y="6121"/>
                  <a:pt x="6381" y="5311"/>
                  <a:pt x="6463" y="4295"/>
                </a:cubicBezTo>
                <a:lnTo>
                  <a:pt x="6465" y="4257"/>
                </a:lnTo>
                <a:close/>
              </a:path>
            </a:pathLst>
          </a:custGeom>
          <a:ln>
            <a:noFill/>
          </a:ln>
          <a:effectLst>
            <a:outerShdw blurRad="508000" sx="102000" sy="102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1120140" y="1069340"/>
            <a:ext cx="4975860" cy="5539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蜜雪冰城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这个店铺名称采用了修辞手法中的比喻，将冰城比作蜜糖一样甜美，易于记忆，给人留下美好的印象。同时，使用了“冰城”这个词语，表现出店铺提供的是冰冷饮品，符合奶茶店的属性，也能吸引喜欢冰饮的消费者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古茗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古茗这个店名有着浓厚的文化气息，使用了“古”这个形容词，表现出这家店铺不仅是卖奶茶的地方，更是有历史和文化底蕴的地方。同时，“茗”也是一个有着古老历史的字眼，这样的名称能够让人联想到传统的茶文化，符合奶茶店的主营业务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鄰里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这个店名的独特性在于使用了汉字的音译，使店名既能体现本土特色，又能具有国际化的感觉。同时，“邻里”这个词语也呼应了店铺的经营理念——为邻里居民提供优质饮品，加强社区居民之间的联系。店名也用了简短的字眼表达经营理念，易于消费者记忆和口碑传播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47140" y="685800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247140" y="-430022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5" name="coin.wav"/>
          </p:stSnd>
        </p:sndAc>
      </p:transition>
    </mc:Choice>
    <mc:Fallback>
      <p:transition spd="slow">
        <p:fade/>
        <p:sndAc>
          <p:stSnd>
            <p:snd r:embed="rId5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4" name="矩形 23"/>
          <p:cNvSpPr/>
          <p:nvPr/>
        </p:nvSpPr>
        <p:spPr>
          <a:xfrm>
            <a:off x="0" y="-635"/>
            <a:ext cx="12219305" cy="6899275"/>
          </a:xfrm>
          <a:prstGeom prst="rect">
            <a:avLst/>
          </a:prstGeom>
          <a:gradFill>
            <a:gsLst>
              <a:gs pos="0">
                <a:schemeClr val="tx1">
                  <a:alpha val="60000"/>
                </a:schemeClr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 useBgFill="1">
        <p:nvSpPr>
          <p:cNvPr id="8" name="任意多边形 7"/>
          <p:cNvSpPr>
            <a:spLocks noChangeAspect="1"/>
          </p:cNvSpPr>
          <p:nvPr/>
        </p:nvSpPr>
        <p:spPr>
          <a:xfrm rot="2580000">
            <a:off x="6155055" y="-2054225"/>
            <a:ext cx="10560685" cy="1056068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8537" h="8272">
                <a:moveTo>
                  <a:pt x="4148" y="0"/>
                </a:moveTo>
                <a:lnTo>
                  <a:pt x="4148" y="2070"/>
                </a:lnTo>
                <a:lnTo>
                  <a:pt x="4099" y="2073"/>
                </a:lnTo>
                <a:cubicBezTo>
                  <a:pt x="3018" y="2150"/>
                  <a:pt x="2156" y="2961"/>
                  <a:pt x="2073" y="3977"/>
                </a:cubicBezTo>
                <a:lnTo>
                  <a:pt x="2071" y="4014"/>
                </a:lnTo>
                <a:lnTo>
                  <a:pt x="0" y="4014"/>
                </a:lnTo>
                <a:lnTo>
                  <a:pt x="1" y="3976"/>
                </a:lnTo>
                <a:cubicBezTo>
                  <a:pt x="86" y="1818"/>
                  <a:pt x="1876" y="83"/>
                  <a:pt x="4104" y="1"/>
                </a:cubicBezTo>
                <a:lnTo>
                  <a:pt x="4148" y="0"/>
                </a:lnTo>
                <a:close/>
                <a:moveTo>
                  <a:pt x="4391" y="0"/>
                </a:moveTo>
                <a:lnTo>
                  <a:pt x="4434" y="1"/>
                </a:lnTo>
                <a:cubicBezTo>
                  <a:pt x="6661" y="83"/>
                  <a:pt x="8451" y="1818"/>
                  <a:pt x="8536" y="3976"/>
                </a:cubicBezTo>
                <a:lnTo>
                  <a:pt x="8537" y="4014"/>
                </a:lnTo>
                <a:lnTo>
                  <a:pt x="6466" y="4014"/>
                </a:lnTo>
                <a:lnTo>
                  <a:pt x="6464" y="3977"/>
                </a:lnTo>
                <a:cubicBezTo>
                  <a:pt x="6382" y="2961"/>
                  <a:pt x="5519" y="2150"/>
                  <a:pt x="4438" y="2073"/>
                </a:cubicBezTo>
                <a:lnTo>
                  <a:pt x="4391" y="2070"/>
                </a:lnTo>
                <a:lnTo>
                  <a:pt x="4391" y="0"/>
                </a:lnTo>
                <a:close/>
                <a:moveTo>
                  <a:pt x="0" y="4257"/>
                </a:moveTo>
                <a:lnTo>
                  <a:pt x="2071" y="4257"/>
                </a:lnTo>
                <a:lnTo>
                  <a:pt x="2073" y="4295"/>
                </a:lnTo>
                <a:cubicBezTo>
                  <a:pt x="2156" y="5311"/>
                  <a:pt x="3018" y="6121"/>
                  <a:pt x="4099" y="6199"/>
                </a:cubicBezTo>
                <a:lnTo>
                  <a:pt x="4148" y="6201"/>
                </a:lnTo>
                <a:lnTo>
                  <a:pt x="4148" y="8272"/>
                </a:lnTo>
                <a:lnTo>
                  <a:pt x="4104" y="8270"/>
                </a:lnTo>
                <a:cubicBezTo>
                  <a:pt x="1876" y="8188"/>
                  <a:pt x="86" y="6454"/>
                  <a:pt x="1" y="4296"/>
                </a:cubicBezTo>
                <a:lnTo>
                  <a:pt x="0" y="4257"/>
                </a:lnTo>
                <a:close/>
                <a:moveTo>
                  <a:pt x="6465" y="4257"/>
                </a:moveTo>
                <a:lnTo>
                  <a:pt x="8536" y="4257"/>
                </a:lnTo>
                <a:lnTo>
                  <a:pt x="8535" y="4296"/>
                </a:lnTo>
                <a:cubicBezTo>
                  <a:pt x="8450" y="6454"/>
                  <a:pt x="6660" y="8188"/>
                  <a:pt x="4433" y="8270"/>
                </a:cubicBezTo>
                <a:lnTo>
                  <a:pt x="4390" y="8272"/>
                </a:lnTo>
                <a:lnTo>
                  <a:pt x="4390" y="6201"/>
                </a:lnTo>
                <a:lnTo>
                  <a:pt x="4437" y="6199"/>
                </a:lnTo>
                <a:cubicBezTo>
                  <a:pt x="5518" y="6121"/>
                  <a:pt x="6381" y="5311"/>
                  <a:pt x="6463" y="4295"/>
                </a:cubicBezTo>
                <a:lnTo>
                  <a:pt x="6465" y="4257"/>
                </a:lnTo>
                <a:close/>
              </a:path>
            </a:pathLst>
          </a:custGeom>
          <a:ln>
            <a:noFill/>
          </a:ln>
          <a:effectLst>
            <a:outerShdw blurRad="508000" sx="102000" sy="102000" algn="ctr" rotWithShape="0">
              <a:prstClr val="black">
                <a:alpha val="70000"/>
              </a:prst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/>
          </a:p>
        </p:txBody>
      </p:sp>
      <p:sp>
        <p:nvSpPr>
          <p:cNvPr id="25" name="文本框 24"/>
          <p:cNvSpPr txBox="1"/>
          <p:nvPr/>
        </p:nvSpPr>
        <p:spPr>
          <a:xfrm>
            <a:off x="1120140" y="1069340"/>
            <a:ext cx="4975860" cy="52927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1.第一回中，神仙故事和现实故事交织，展示了作者的高超艺术手法。神仙故事中，石头因未被用于修天，落入红尘，预示了宝玉的命运。现实故事则描绘了贾府的繁华景象，体现了作者对人世间的深刻洞察。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2.第二回主要描绘了贾府的人物关系。贾母是家族的精神支柱，贾政和贾赦是家族的经济支柱。贾宝玉是贾母的宠儿，极受贾母宠爱。贾宝玉与黛玉、宝钗等人的关系也在这一回中初步展现。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3.“葫芦僧乱判葫芦案”这个故事是对社会现实的讽刺。通过这个故事，作者揭示了社会上的不公和腐败，同时也预示了宝玉的命运。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4.第五回“贾宝玉入太虚幻境”的内容主要是警幻仙子引着贾宝玉游太虚幻境，先以牌坊警语来教诲宝玉再把金陵众女子的终身册籍（其中暗藏她们的命运）给贾宝玉观赏，后又请他喝“千红一窟” ，命众姐妹演奏《红楼梦》曲词，甚至在最后，把自己的妹妹乳名“兼美”让与宝玉以教授云雨之事。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1247140" y="685800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1247140" y="-4305300"/>
            <a:ext cx="4975860" cy="4307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6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miao</a:t>
            </a:r>
            <a:endParaRPr lang="en-US" altLang="zh-CN" sz="16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 sz="6000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Powerpoint</a:t>
            </a:r>
            <a:endParaRPr lang="en-US" altLang="zh-CN" sz="6000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Friends who don't need Naturally, those who need it can use it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r>
              <a:rPr lang="en-US" altLang="zh-CN"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cs typeface="+mj-lt"/>
              </a:rPr>
              <a:t>People who don't need it don't have to look too much</a:t>
            </a:r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  <a:p>
            <a:endParaRPr lang="en-US" altLang="zh-CN"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+mj-lt"/>
              <a:cs typeface="+mj-lt"/>
            </a:endParaRPr>
          </a:p>
        </p:txBody>
      </p:sp>
    </p:spTree>
    <p:custDataLst>
      <p:tags r:id="rId4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  <p:sndAc>
          <p:stSnd>
            <p:snd r:embed="rId5" name="coin.wav"/>
          </p:stSnd>
        </p:sndAc>
      </p:transition>
    </mc:Choice>
    <mc:Fallback>
      <p:transition spd="slow">
        <p:fade/>
        <p:sndAc>
          <p:stSnd>
            <p:snd r:embed="rId5" name="coin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5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5.xml><?xml version="1.0" encoding="utf-8"?>
<p:tagLst xmlns:p="http://schemas.openxmlformats.org/presentationml/2006/main">
  <p:tag name="commondata" val="eyJoZGlkIjoiZTk2NWRkNGQxNDcyYzc3NDdhZGQ2MWQ0MTIwNjljYTI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2709</Words>
  <Application>WPS 演示</Application>
  <PresentationFormat>宽屏</PresentationFormat>
  <Paragraphs>135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3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社会实践板块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文档存本地丢失不负责</cp:lastModifiedBy>
  <cp:revision>158</cp:revision>
  <dcterms:created xsi:type="dcterms:W3CDTF">2019-06-19T02:08:00Z</dcterms:created>
  <dcterms:modified xsi:type="dcterms:W3CDTF">2024-02-15T17:00:08Z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61D7EAD63460418CBF66E4230D440091_13</vt:lpwstr>
  </property>
</Properties>
</file>